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Instrument Sans Medium"/>
      <p:regular r:id="rId24"/>
    </p:embeddedFont>
    <p:embeddedFont>
      <p:font typeface="Instrument Sans Medium"/>
      <p:regular r:id="rId25"/>
    </p:embeddedFont>
    <p:embeddedFont>
      <p:font typeface="Instrument Sans Medium"/>
      <p:regular r:id="rId26"/>
    </p:embeddedFont>
    <p:embeddedFont>
      <p:font typeface="Instrument Sans Medium"/>
      <p:regular r:id="rId27"/>
    </p:embeddedFont>
    <p:embeddedFont>
      <p:font typeface="Open Sans"/>
      <p:regular r:id="rId28"/>
    </p:embeddedFont>
    <p:embeddedFont>
      <p:font typeface="Open Sans"/>
      <p:regular r:id="rId29"/>
    </p:embeddedFont>
    <p:embeddedFont>
      <p:font typeface="Open Sans"/>
      <p:regular r:id="rId30"/>
    </p:embeddedFont>
    <p:embeddedFont>
      <p:font typeface="Open Sans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776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Створюємо власну криптовалюту: Навчальний проєкт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2426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Ласкаво просимо до захоплюючого світу блокчейну! У цьому проєкті ми створимо власну цифрову монету на основі Ethereum. Ви навчитеся програмувати смарт-контракт, розгортати його та обмінюватися монетами з друзями.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310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Цей проєкт розроблений спеціально для учнів і не потребує попереднього досвіду програмування. Все, що вам знадобиться — це браузер та трохи цікавості!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6917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699409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674882"/>
            <a:ext cx="84260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BFBFBF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o d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32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Крок 3: Компілюємо контракт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809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74733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Перейдіть до вкладки Compiler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7381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Відкрийте "Solidity Compiler" у лівій панелі Remix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093" y="27809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07093" y="357473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Виберіть версію компілятора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07093" y="4419481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Оберіть версію 0.8.x, що відповідає вашому коду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95" y="27809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20395" y="357473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Натисніть кнопку Compile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20395" y="441948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Натисніть "Compile MyToken.sol"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11766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Компіляція перетворює код на формат, зрозумілий для блокчейну Ethereum. Remix покаже помилки або відобразить зелену галочку при успішній компіляції.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1144"/>
            <a:ext cx="7572851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Крок 4: Розгортаємо контракт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735" y="1664256"/>
            <a:ext cx="13150929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Розгортання контракту означає, що ми публікуємо його в блокчейні, де він стає доступним для використання. У нашому випадку ми використовуємо віртуальне середовище Remix VM, яке імітує справжній блокчейн Ethereum.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35" y="2578298"/>
            <a:ext cx="1056799" cy="12681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13478" y="2789634"/>
            <a:ext cx="3273385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Відкрийте вкладку Deploy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2113478" y="3246596"/>
            <a:ext cx="1177718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Перейдіть до вкладки "Deploy &amp; Run Transactions"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5" y="3846433"/>
            <a:ext cx="1056799" cy="12681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13478" y="4057769"/>
            <a:ext cx="2804279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Виберіть середовище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2113478" y="4514731"/>
            <a:ext cx="1177718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Переконайтеся, що вибрано "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Remix VM (Cancun)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5" y="5114568"/>
            <a:ext cx="1056799" cy="126813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13478" y="532590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Перевірте контракт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2113478" y="5782866"/>
            <a:ext cx="1177718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 випадаючому списку має бути вибрано "MyToken"</a:t>
            </a:r>
            <a:endParaRPr lang="en-US" sz="16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35" y="6382702"/>
            <a:ext cx="1056799" cy="126813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13478" y="659403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Натисніть Deploy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2113478" y="7051000"/>
            <a:ext cx="1177718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Натисніть оранжеву кнопку "Deploy"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2703"/>
            <a:ext cx="8523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Крок 5: Взаємодія з контрактом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511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Після розгортання контракту ви побачите його у розділі "Deployed Contracts" у лівій нижній частині екрану. Розгорніть його, щоб побачити всі доступні функції: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66066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name()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48329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Показує назву токена (MyLearningCoin)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766066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8" name="Text 6"/>
          <p:cNvSpPr/>
          <p:nvPr/>
        </p:nvSpPr>
        <p:spPr>
          <a:xfrm>
            <a:off x="7655481" y="39928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symbol()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481" y="4483298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Показує символ токена (MLC)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299829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5526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balanceOf(address)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601706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Показує баланс вказаної адреси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667" y="5299829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2"/>
          <p:cNvSpPr/>
          <p:nvPr/>
        </p:nvSpPr>
        <p:spPr>
          <a:xfrm>
            <a:off x="7655481" y="5526643"/>
            <a:ext cx="3439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transfer(address, amount)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55481" y="601706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Дозволяє переказати монети на іншу адресу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841" y="495538"/>
            <a:ext cx="7884319" cy="112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Перевіряємо баланс і надсилаємо монети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9841" y="1980009"/>
            <a:ext cx="3807143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10000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1408628" y="2798683"/>
            <a:ext cx="2249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Початковий баланс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9841" y="3187660"/>
            <a:ext cx="3807143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Кількість монет у творця контракту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706898" y="1980009"/>
            <a:ext cx="3807262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0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5135642" y="2798683"/>
            <a:ext cx="2949773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Баланс інших користувачів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706898" y="3187660"/>
            <a:ext cx="3807262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Початковий баланс всіх інших адрес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2668310" y="4105394"/>
            <a:ext cx="3807262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46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100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3447098" y="4924068"/>
            <a:ext cx="2249567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Приклад переказу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668310" y="5313045"/>
            <a:ext cx="3807262" cy="288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Кількість монет для надсилання другу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9841" y="5803463"/>
            <a:ext cx="7884319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Щоб перевірити свій баланс, натисніть на функцію balanceOf і вставте свою адресу (вона відображається вгорі у випадаючому списку "Account"). Ви повинні побачити 10000 — це всі створені монети.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29841" y="6869906"/>
            <a:ext cx="7884319" cy="864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Щоб надіслати монети, виберіть іншу адресу з випадаючого списку "Account", скопіюйте її, поверніться до своєї адреси, і використайте функцію transfer, вказавши адресу отримувача та кількість монет.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582216"/>
            <a:ext cx="7364968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Створюємо HTML-інтерфейс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1667232"/>
            <a:ext cx="1058585" cy="12702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17169" y="1878925"/>
            <a:ext cx="318408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Створіть файл index.html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2117169" y="2336602"/>
            <a:ext cx="1177218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Відкрийте текстовий редактор і створіть новий файл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45" y="2937510"/>
            <a:ext cx="1058585" cy="127027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17169" y="3149203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Вставте HTML-код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117169" y="3606879"/>
            <a:ext cx="1177218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Скопіюйте код інтерфейсу з інструкції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5" y="4207788"/>
            <a:ext cx="1058585" cy="12702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17169" y="4419481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Відкрийте у браузері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2117169" y="4877157"/>
            <a:ext cx="1177218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Збережіть файл і відкрийте його у веб-браузері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741045" y="5716191"/>
            <a:ext cx="13148310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HTML-інтерфейс дозволяє взаємодіяти з нашим контрактом через зручний веб-сайт, а не через технічний інтерфейс Remix. Він містить поля для введення адреси отримувача та кількості монет, а також кнопки для надсилання монет і перевірки балансу.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41045" y="6970157"/>
            <a:ext cx="1314831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 реальному проєкті цей інтерфейс можна було б підключити до MetaMask — спеціального розширення для браузера, яке дозволяє взаємодіяти з блокчейном Ethereum.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87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HTML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1172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HTML-інтерфейс дозволяє взаємодіяти з нашим контрактом через зручний веб-сайт, а не через технічний інтерфейс Remix. Він містить поля для введення адреси отримувача та кількості монет, а також кнопки для надсилання монет і перевірки балансу.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0503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 реальному проєкті цей інтерфейс можна було б підключити до MetaMask — спеціального розширення для браузера, яке дозволяє взаємодіяти з блокчейном Ethereum.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9660374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Ідея гри: "Полювання за монетами"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241" y="1771174"/>
            <a:ext cx="4164568" cy="25738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7241" y="4626173"/>
            <a:ext cx="287666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Створення і розподіл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87241" y="5112544"/>
            <a:ext cx="4164568" cy="215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Вчитель створює контракт і отримує всі 10,000 монет. Учні реєструються, отримуючи свої адреси в системі. За виконання завдань вчитель надсилає учням монети як винагороду.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916" y="1771174"/>
            <a:ext cx="4164568" cy="25738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2916" y="4626173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Завдання і квести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2916" y="5112544"/>
            <a:ext cx="4164568" cy="251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Учні отримують різноманітні завдання: відповісти на питання, знайти QR-коди, розв'язати головоломки. За кожне правильно виконане завдання учень отримує певну кількість монет (наприклад, 10 MLC).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591" y="1771174"/>
            <a:ext cx="4164568" cy="25738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8591" y="4626173"/>
            <a:ext cx="2943463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Рейтинг і винагороди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8591" y="5112544"/>
            <a:ext cx="4164568" cy="2158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 кінці гри створюється рейтинг учнів за кількістю зароблених монет. Учні з найбільшою кількістю монет отримують додаткові бонуси або призи. Це мотивує активну участь і здорову конкуренцію.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440" y="533281"/>
            <a:ext cx="5944910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Що ми вивчили і що далі?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5440" y="1412557"/>
            <a:ext cx="7813119" cy="4030742"/>
          </a:xfrm>
          <a:prstGeom prst="roundRect">
            <a:avLst>
              <a:gd name="adj" fmla="val 7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3060" y="1420178"/>
            <a:ext cx="7797879" cy="851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3084" y="1541859"/>
            <a:ext cx="351508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Що ми створили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65834" y="1541859"/>
            <a:ext cx="3515082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Власну криптовалюту MyLearningCoin (MLC) на основі стандарту ERC-20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73060" y="2271951"/>
            <a:ext cx="7797879" cy="1155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863084" y="2393633"/>
            <a:ext cx="351508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Що ми навчилися робити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4765834" y="2393633"/>
            <a:ext cx="3515082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Програмувати смарт-контракт, розгортати його в Remix, перевіряти баланс, надсилати монети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73060" y="3427928"/>
            <a:ext cx="7797879" cy="851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863084" y="3549610"/>
            <a:ext cx="351508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Практичне застосування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765834" y="3549610"/>
            <a:ext cx="3515082" cy="608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Навчальні ігри, система винагород, "економіка" класу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73060" y="4279702"/>
            <a:ext cx="7797879" cy="11559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63084" y="4401383"/>
            <a:ext cx="351508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Наступні кроки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4765834" y="4401383"/>
            <a:ext cx="3515082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Додати більше функцій до контракту, створити кращий інтерфейс, вивчити інші аспекти блокчейну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665440" y="5657136"/>
            <a:ext cx="7813119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Вітаємо! Ви успішно створили власну криптовалюту і навчилися основам блокчейну та смарт-контрактів. Це лише початок вашої подорожі у світ децентралізованих технологій.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65440" y="6783586"/>
            <a:ext cx="7813119" cy="912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Спробуйте модифікувати код контракту, додати нові функції або розробити більш складну гру з використанням вашої монети. Можливості для творчості та навчання безмежні!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2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Мета проєкту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51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09373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129093"/>
            <a:ext cx="33551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Створити власну монету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61951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Запрограмувати та розгорнути свій власний токен на блокчейні Ethereum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051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63" y="509373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129093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Обмінюватися монетами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7384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Навчитися надсилати створені монети іншим користувачам через Remix IDE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051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065" y="509373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1290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Зрозуміти блокчейн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619512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Отримати базове розуміння того, як працює технологія блокчейн на практиці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0956" y="1262658"/>
            <a:ext cx="61856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Необхідні інструменти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883003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Браузер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288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Будь-який сучасний веб-браузер: Chrome, Firefox або Edge.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Remix IDE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Онлайн-середовище для розробки смарт-контрактів. Просто відкрийте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remix.ethereum.org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у браузері.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23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Бажання вчитися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Ваша цікавість та готовність експериментувати — головні складові успіху у проєкті.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267"/>
            <a:ext cx="7051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Що таке смарт-контракт?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0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Цифрові правила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6116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Смарт-контракт — це набір правил, записаних у коді, які автоматично виконуються, коли виконуються певні умови. Це як цифровий договір, який не можна змінити після створення.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168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 нашому проєкті смарт-контракт визначає, як працює наша монета: скільки їх існує, як вони передаються між людьми, і хто скільки має.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9521" y="2108359"/>
            <a:ext cx="6244709" cy="34061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99521" y="576965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Смарт-контракти зберігаються в блокчейні — спеціальній базі даних, де інформація зберігається назавжди і не може бути змінена. Це забезпечує безпеку та прозорість усіх операцій.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04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Наш токен ERC-20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6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Назва і символ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973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MyLearningCoin (MLC)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016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Кількість і дробність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597354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10,000 монет з 2 десятковими знаками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016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Функціональність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597354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Перевірка балансу і переказ монет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78238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ERC-20 — це стандарт для токенів на блокчейні Ethereum. Він визначає набір правил і функцій, яким повинен відповідати токен. Наш токен MyLearningCoin (MLC) — це простий приклад такого стандарту.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7633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Коли ми створюємо наш токен, всі 10,000 монет спочатку належать творцю контракту. Потім ми можемо надсилати їх іншим користувачам за допомогою функції transfer.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449" y="430292"/>
            <a:ext cx="5520809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Код нашого смарт-контракту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47449" y="1153716"/>
            <a:ext cx="1353550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Розглянемо основні компоненти нашого токена ERC-20: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547449" y="1579959"/>
            <a:ext cx="13535501" cy="5740479"/>
          </a:xfrm>
          <a:prstGeom prst="roundRect">
            <a:avLst>
              <a:gd name="adj" fmla="val 409"/>
            </a:avLst>
          </a:prstGeom>
          <a:solidFill>
            <a:srgbClr val="494904"/>
          </a:solidFill>
          <a:ln/>
        </p:spPr>
      </p:sp>
      <p:sp>
        <p:nvSpPr>
          <p:cNvPr id="5" name="Shape 3"/>
          <p:cNvSpPr/>
          <p:nvPr/>
        </p:nvSpPr>
        <p:spPr>
          <a:xfrm>
            <a:off x="539710" y="1579959"/>
            <a:ext cx="13550979" cy="5740479"/>
          </a:xfrm>
          <a:prstGeom prst="roundRect">
            <a:avLst>
              <a:gd name="adj" fmla="val 409"/>
            </a:avLst>
          </a:prstGeom>
          <a:solidFill>
            <a:srgbClr val="494904"/>
          </a:solidFill>
          <a:ln/>
        </p:spPr>
      </p:sp>
      <p:sp>
        <p:nvSpPr>
          <p:cNvPr id="6" name="Text 4"/>
          <p:cNvSpPr/>
          <p:nvPr/>
        </p:nvSpPr>
        <p:spPr>
          <a:xfrm>
            <a:off x="696039" y="1697236"/>
            <a:ext cx="13238321" cy="5505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SPDX-License-Identifier: MIT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pragma solidity ^0.8.0;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contract MyToken {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string public name = "MyLearningCoin";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string public symbol = "MLC";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uint8 public decimals = 2;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uint256 public totalSupply = 10000;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mapping(address =&gt; uint256) public balanceOf;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constructor() {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balanceOf[msg.sender] = totalSupply;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function transfer(address to, uint256 amount) public returns (bool) {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require(balanceOf[msg.sender] &gt;= amount, "Not enough funds");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balanceOf[msg.sender] -= amount;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balanceOf[to] += amount;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return true;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200" dirty="0"/>
          </a:p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BFBFBF"/>
                </a:solidFill>
                <a:highlight>
                  <a:srgbClr val="49490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7449" y="7554992"/>
            <a:ext cx="2650688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Структура смарт-контракту: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703" y="791766"/>
            <a:ext cx="6386274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Структура смарт-контракту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72703" y="1776889"/>
            <a:ext cx="13284994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Розглянемо основні компоненти нашого токена ERC-20: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703" y="2300764"/>
            <a:ext cx="961073" cy="11533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22026" y="2492931"/>
            <a:ext cx="2720816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Оголошення контракту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922026" y="2908459"/>
            <a:ext cx="12035671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Перший рядок визначає ліцензію, другий — версію мови Solidity. Потім ми оголошуємо наш контракт з назвою "MyToken".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03" y="3454122"/>
            <a:ext cx="961073" cy="11533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22026" y="3646289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Властивості токена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922026" y="4061817"/>
            <a:ext cx="12035671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Ми визначаємо назву (MyLearningCoin), символ (MLC), кількість десяткових знаків (2) та загальну кількість монет (10000).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03" y="4607481"/>
            <a:ext cx="961073" cy="14151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22026" y="4799648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Зберігання балансів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922026" y="5215176"/>
            <a:ext cx="1203567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Mapping — це структура даних, яка зберігає баланси всіх користувачів. Кожна адреса має відповідне значення — кількість монет.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03" y="6022658"/>
            <a:ext cx="961073" cy="14151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22026" y="6214824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Функція переказу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922026" y="6630353"/>
            <a:ext cx="1203567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Функція transfer дозволяє надсилати монети іншим користувачам. Вона перевіряє, чи достатньо монет, і змінює баланси відправника та отримувача.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8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794" y="2792254"/>
            <a:ext cx="6647378" cy="572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Крок 1: Відкриваємо Remix IDE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94" y="3639026"/>
            <a:ext cx="915472" cy="10985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30824" y="3822025"/>
            <a:ext cx="2288738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Відкрийте браузер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830824" y="4217789"/>
            <a:ext cx="12158782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Запустіть будь-який веб-браузер на вашому комп'ютері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4" y="4737616"/>
            <a:ext cx="915472" cy="10985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30824" y="4920615"/>
            <a:ext cx="234946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Введіть адресу Remix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830824" y="5316379"/>
            <a:ext cx="12158782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 адресному рядку введіть: remix.ethereum.org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4" y="5836206"/>
            <a:ext cx="915472" cy="109859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30824" y="6019205"/>
            <a:ext cx="2298978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Перевірте інтерфейс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830824" y="6414968"/>
            <a:ext cx="12158782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Ви повинні побачити середовище розробки з різними вкладками та панелями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640794" y="7140773"/>
            <a:ext cx="13348811" cy="585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Remix IDE — це онлайн-середовище для розробки смарт-контрактів. Воно дозволяє писати, компілювати та розгортати контракти прямо у вашому браузері, без необхідності встановлювати додаткове програмне забезпечення.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045" y="582573"/>
            <a:ext cx="7661910" cy="132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Крок 2: Створюємо файл контракту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79170" y="2223373"/>
            <a:ext cx="22860" cy="5423535"/>
          </a:xfrm>
          <a:prstGeom prst="roundRect">
            <a:avLst>
              <a:gd name="adj" fmla="val 138932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1194495" y="2450068"/>
            <a:ext cx="635079" cy="22860"/>
          </a:xfrm>
          <a:prstGeom prst="roundRect">
            <a:avLst>
              <a:gd name="adj" fmla="val 138932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740985" y="2223373"/>
            <a:ext cx="476369" cy="476369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41" y="2263021"/>
            <a:ext cx="317540" cy="3969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37874" y="2296120"/>
            <a:ext cx="3488531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Знайдіть розділ "Contracts"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2037874" y="2753797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 лівій панелі Remix IDE знайдіть папку "contracts"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194495" y="3742492"/>
            <a:ext cx="635079" cy="22860"/>
          </a:xfrm>
          <a:prstGeom prst="roundRect">
            <a:avLst>
              <a:gd name="adj" fmla="val 138932"/>
            </a:avLst>
          </a:prstGeom>
          <a:solidFill>
            <a:srgbClr val="575757"/>
          </a:solidFill>
          <a:ln/>
        </p:spPr>
      </p:sp>
      <p:sp>
        <p:nvSpPr>
          <p:cNvPr id="11" name="Shape 7"/>
          <p:cNvSpPr/>
          <p:nvPr/>
        </p:nvSpPr>
        <p:spPr>
          <a:xfrm>
            <a:off x="740985" y="3515797"/>
            <a:ext cx="476369" cy="476369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41" y="3555444"/>
            <a:ext cx="317540" cy="39695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037874" y="3588544"/>
            <a:ext cx="268640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Створіть новий файл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2037874" y="4046220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Натисніть правою кнопкою миші на папку "contracts" і виберіть "New File"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1194495" y="5373529"/>
            <a:ext cx="635079" cy="22860"/>
          </a:xfrm>
          <a:prstGeom prst="roundRect">
            <a:avLst>
              <a:gd name="adj" fmla="val 138932"/>
            </a:avLst>
          </a:prstGeom>
          <a:solidFill>
            <a:srgbClr val="575757"/>
          </a:solidFill>
          <a:ln/>
        </p:spPr>
      </p:sp>
      <p:sp>
        <p:nvSpPr>
          <p:cNvPr id="16" name="Shape 11"/>
          <p:cNvSpPr/>
          <p:nvPr/>
        </p:nvSpPr>
        <p:spPr>
          <a:xfrm>
            <a:off x="740985" y="5146834"/>
            <a:ext cx="476369" cy="476369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41" y="5186482"/>
            <a:ext cx="317540" cy="39695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037874" y="5219581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Назвіть файл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2037874" y="5677257"/>
            <a:ext cx="6365081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Введіть ім'я файлу "MyToken.sol" і натисніть Enter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1194495" y="6665952"/>
            <a:ext cx="635079" cy="22860"/>
          </a:xfrm>
          <a:prstGeom prst="roundRect">
            <a:avLst>
              <a:gd name="adj" fmla="val 138932"/>
            </a:avLst>
          </a:prstGeom>
          <a:solidFill>
            <a:srgbClr val="575757"/>
          </a:solidFill>
          <a:ln/>
        </p:spPr>
      </p:sp>
      <p:sp>
        <p:nvSpPr>
          <p:cNvPr id="21" name="Shape 15"/>
          <p:cNvSpPr/>
          <p:nvPr/>
        </p:nvSpPr>
        <p:spPr>
          <a:xfrm>
            <a:off x="740985" y="6439257"/>
            <a:ext cx="476369" cy="476369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41" y="6478905"/>
            <a:ext cx="317540" cy="39695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37874" y="6512004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Вставте код</a:t>
            </a:r>
            <a:endParaRPr lang="en-US" sz="2050" dirty="0"/>
          </a:p>
        </p:txBody>
      </p:sp>
      <p:sp>
        <p:nvSpPr>
          <p:cNvPr id="24" name="Text 17"/>
          <p:cNvSpPr/>
          <p:nvPr/>
        </p:nvSpPr>
        <p:spPr>
          <a:xfrm>
            <a:off x="2037874" y="6969681"/>
            <a:ext cx="6365081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Скопіюйте код смарт-контракту з інструкції та вставте його у відкритий файл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2025-04-30T13:53:12Z</dcterms:created>
  <dcterms:modified xsi:type="dcterms:W3CDTF">2025-04-30T13:53:12Z</dcterms:modified>
</cp:coreProperties>
</file>